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32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329" r:id="rId27"/>
    <p:sldId id="282" r:id="rId28"/>
    <p:sldId id="283" r:id="rId29"/>
    <p:sldId id="285" r:id="rId30"/>
    <p:sldId id="286" r:id="rId31"/>
    <p:sldId id="287" r:id="rId32"/>
    <p:sldId id="288" r:id="rId33"/>
    <p:sldId id="333" r:id="rId34"/>
    <p:sldId id="289" r:id="rId35"/>
    <p:sldId id="290" r:id="rId36"/>
    <p:sldId id="291" r:id="rId37"/>
    <p:sldId id="292" r:id="rId38"/>
    <p:sldId id="294" r:id="rId39"/>
    <p:sldId id="335" r:id="rId40"/>
    <p:sldId id="295" r:id="rId41"/>
    <p:sldId id="296" r:id="rId42"/>
    <p:sldId id="297" r:id="rId43"/>
    <p:sldId id="298" r:id="rId44"/>
    <p:sldId id="331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30" r:id="rId53"/>
    <p:sldId id="336" r:id="rId54"/>
    <p:sldId id="306" r:id="rId55"/>
    <p:sldId id="307" r:id="rId56"/>
    <p:sldId id="308" r:id="rId57"/>
    <p:sldId id="334" r:id="rId58"/>
    <p:sldId id="310" r:id="rId59"/>
    <p:sldId id="337" r:id="rId60"/>
    <p:sldId id="311" r:id="rId61"/>
    <p:sldId id="332" r:id="rId62"/>
    <p:sldId id="312" r:id="rId63"/>
    <p:sldId id="313" r:id="rId64"/>
    <p:sldId id="314" r:id="rId65"/>
    <p:sldId id="315" r:id="rId66"/>
    <p:sldId id="316" r:id="rId67"/>
    <p:sldId id="323" r:id="rId68"/>
    <p:sldId id="317" r:id="rId69"/>
    <p:sldId id="324" r:id="rId70"/>
    <p:sldId id="318" r:id="rId71"/>
    <p:sldId id="319" r:id="rId72"/>
    <p:sldId id="320" r:id="rId73"/>
    <p:sldId id="321" r:id="rId74"/>
    <p:sldId id="322" r:id="rId75"/>
    <p:sldId id="325" r:id="rId76"/>
    <p:sldId id="326" r:id="rId77"/>
    <p:sldId id="327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BE12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2681570"/>
      </p:ext>
    </p:extLst>
  </p:cSld>
  <p:clrMapOvr>
    <a:masterClrMapping/>
  </p:clrMapOvr>
  <p:transition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848416"/>
      </p:ext>
    </p:extLst>
  </p:cSld>
  <p:clrMapOvr>
    <a:masterClrMapping/>
  </p:clrMapOvr>
  <p:transition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302164"/>
      </p:ext>
    </p:extLst>
  </p:cSld>
  <p:clrMapOvr>
    <a:masterClrMapping/>
  </p:clrMapOvr>
  <p:transition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7160337"/>
      </p:ext>
    </p:extLst>
  </p:cSld>
  <p:clrMapOvr>
    <a:masterClrMapping/>
  </p:clrMapOvr>
  <p:transition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468449"/>
      </p:ext>
    </p:extLst>
  </p:cSld>
  <p:clrMapOvr>
    <a:masterClrMapping/>
  </p:clrMapOvr>
  <p:transition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80953"/>
      </p:ext>
    </p:extLst>
  </p:cSld>
  <p:clrMapOvr>
    <a:masterClrMapping/>
  </p:clrMapOvr>
  <p:transition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3829340"/>
      </p:ext>
    </p:extLst>
  </p:cSld>
  <p:clrMapOvr>
    <a:masterClrMapping/>
  </p:clrMapOvr>
  <p:transition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6783830"/>
      </p:ext>
    </p:extLst>
  </p:cSld>
  <p:clrMapOvr>
    <a:masterClrMapping/>
  </p:clrMapOvr>
  <p:transition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352430"/>
      </p:ext>
    </p:extLst>
  </p:cSld>
  <p:clrMapOvr>
    <a:masterClrMapping/>
  </p:clrMapOvr>
  <p:transition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726400"/>
      </p:ext>
    </p:extLst>
  </p:cSld>
  <p:clrMapOvr>
    <a:masterClrMapping/>
  </p:clrMapOvr>
  <p:transition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312286"/>
      </p:ext>
    </p:extLst>
  </p:cSld>
  <p:clrMapOvr>
    <a:masterClrMapping/>
  </p:clrMapOvr>
  <p:transition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EEFE-79B9-497D-8FE4-208D8AEBF8C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F13C-91AC-4229-B162-153C89444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06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075253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95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Театральное искусство уходит своими истоками в глубокую древность,  в первобытный период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475" y="332656"/>
            <a:ext cx="8745050" cy="524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4518516"/>
      </p:ext>
    </p:extLst>
  </p:cSld>
  <p:clrMapOvr>
    <a:masterClrMapping/>
  </p:clrMapOvr>
  <p:transition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691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Праздники с элементами театрализации устраивались в честь богов, которые отождествлялись с силами природы, природными явлениям и стихиями. Так появились первые представления, носящие театральный характер</a:t>
            </a:r>
          </a:p>
        </p:txBody>
      </p:sp>
      <p:pic>
        <p:nvPicPr>
          <p:cNvPr id="3" name="Picture 8" descr="http://www.viktoria-dance.com/wp-content/uploads/2012/03/afrikan_d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003" y="230544"/>
            <a:ext cx="6913994" cy="4638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285667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3836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Театральное искусство как таковое возникло и на Востоке, и в Древней Греции и Риме</a:t>
            </a:r>
          </a:p>
        </p:txBody>
      </p:sp>
      <p:sp>
        <p:nvSpPr>
          <p:cNvPr id="3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F:\Театр_\3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66" r="3393" b="5501"/>
          <a:stretch/>
        </p:blipFill>
        <p:spPr bwMode="auto">
          <a:xfrm>
            <a:off x="719053" y="160338"/>
            <a:ext cx="7705894" cy="564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07858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17032"/>
            <a:ext cx="5724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Статьи В.Г Белинского </a:t>
            </a:r>
            <a:r>
              <a:rPr lang="ru-RU" sz="2400" b="1" dirty="0">
                <a:latin typeface="Georgia" pitchFamily="18" charset="0"/>
              </a:rPr>
              <a:t>о театре, помещенные в этом сборнике</a:t>
            </a:r>
            <a:r>
              <a:rPr lang="ru-RU" sz="2400" b="1" dirty="0" smtClean="0">
                <a:latin typeface="Georgia" pitchFamily="18" charset="0"/>
              </a:rPr>
              <a:t>, - </a:t>
            </a:r>
            <a:r>
              <a:rPr lang="ru-RU" sz="2400" b="1" dirty="0">
                <a:latin typeface="Georgia" pitchFamily="18" charset="0"/>
              </a:rPr>
              <a:t>свидетельство современника об игре замечательных русских актеров, а также глубокое проникновение в сущность театрального </a:t>
            </a:r>
            <a:r>
              <a:rPr lang="ru-RU" sz="2400" b="1" dirty="0" smtClean="0">
                <a:latin typeface="Georgia" pitchFamily="18" charset="0"/>
              </a:rPr>
              <a:t>искусства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268760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Georgia" pitchFamily="18" charset="0"/>
              </a:rPr>
              <a:t>Щ4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Б43 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Белинский В.Г</a:t>
            </a:r>
            <a:r>
              <a:rPr lang="ru-RU" sz="2400" b="1" dirty="0">
                <a:latin typeface="Georgia" pitchFamily="18" charset="0"/>
              </a:rPr>
              <a:t>. О театре: Очерки/ </a:t>
            </a:r>
            <a:r>
              <a:rPr lang="ru-RU" sz="2400" b="1" dirty="0" err="1">
                <a:latin typeface="Georgia" pitchFamily="18" charset="0"/>
              </a:rPr>
              <a:t>Сборн</a:t>
            </a:r>
            <a:r>
              <a:rPr lang="ru-RU" sz="2400" b="1" dirty="0">
                <a:latin typeface="Georgia" pitchFamily="18" charset="0"/>
              </a:rPr>
              <a:t>. </a:t>
            </a:r>
            <a:r>
              <a:rPr lang="ru-RU" sz="2400" b="1" dirty="0" err="1">
                <a:latin typeface="Georgia" pitchFamily="18" charset="0"/>
              </a:rPr>
              <a:t>подгот</a:t>
            </a:r>
            <a:r>
              <a:rPr lang="ru-RU" sz="2400" b="1" dirty="0">
                <a:latin typeface="Georgia" pitchFamily="18" charset="0"/>
              </a:rPr>
              <a:t>. Ю. </a:t>
            </a:r>
            <a:r>
              <a:rPr lang="ru-RU" sz="2400" b="1" dirty="0" err="1" smtClean="0">
                <a:latin typeface="Georgia" pitchFamily="18" charset="0"/>
              </a:rPr>
              <a:t>Гаецкий</a:t>
            </a:r>
            <a:r>
              <a:rPr lang="ru-RU" sz="2400" b="1" dirty="0" smtClean="0">
                <a:latin typeface="Georgia" pitchFamily="18" charset="0"/>
              </a:rPr>
              <a:t>. -  </a:t>
            </a:r>
            <a:r>
              <a:rPr lang="ru-RU" sz="2400" b="1" dirty="0">
                <a:latin typeface="Georgia" pitchFamily="18" charset="0"/>
              </a:rPr>
              <a:t>М.: Дет. лит.,1982</a:t>
            </a:r>
            <a:r>
              <a:rPr lang="ru-RU" sz="2400" b="1" dirty="0" smtClean="0">
                <a:latin typeface="Georgia" pitchFamily="18" charset="0"/>
              </a:rPr>
              <a:t>. - 94 с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4098" name="Picture 2" descr="C:\Users\Админ\Downloads\щепкин фоото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9"/>
          <a:stretch>
            <a:fillRect/>
          </a:stretch>
        </p:blipFill>
        <p:spPr bwMode="auto">
          <a:xfrm>
            <a:off x="5796136" y="2230060"/>
            <a:ext cx="3146735" cy="4367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10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371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009998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Возникновение театра на Востоке происходило в тесной взаимосвязи с религией и культом. Также на появление театра здесь оказало влияние развитие письменности и литературы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2358"/>
            <a:ext cx="8640960" cy="4488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036545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Народный и придворно-аристократический театр в Индии </a:t>
            </a:r>
          </a:p>
        </p:txBody>
      </p:sp>
      <p:pic>
        <p:nvPicPr>
          <p:cNvPr id="4098" name="Picture 2" descr="https://rishbhanshiholidays.com/wp-content/uploads/2018/03/canva-photo-editor-1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4" y="188640"/>
            <a:ext cx="8460432" cy="5638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464004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591037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Японский  театр Но, театр Кабуки, театр кукол </a:t>
            </a:r>
            <a:r>
              <a:rPr lang="ru-RU" sz="2400" b="1" dirty="0" err="1">
                <a:latin typeface="Georgia" pitchFamily="18" charset="0"/>
              </a:rPr>
              <a:t>Дзерури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5122" name="Picture 2" descr="http://vip.gojp.ru/sites/default/files/no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98" r="13983"/>
          <a:stretch/>
        </p:blipFill>
        <p:spPr bwMode="auto">
          <a:xfrm>
            <a:off x="272765" y="318455"/>
            <a:ext cx="4227227" cy="303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mgp.golos.io/0x0/http:/www.travelmart.jp/kabu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gp.golos.io/0x0/http:/www.travelmart.jp/kabuk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F:\Театр_\kabu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572" y="3284984"/>
            <a:ext cx="3968852" cy="2645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cs6.livemaster.ru/storage/26/59/45ec6bf1f6b58633580fe100c9e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55" t="21644" r="9988" b="4194"/>
          <a:stretch/>
        </p:blipFill>
        <p:spPr bwMode="auto">
          <a:xfrm>
            <a:off x="4644008" y="322432"/>
            <a:ext cx="4203841" cy="2962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461964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776" y="5229200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Памятники древнеегипетского театра представлены многочисленными мистериями, посвященными жизни почитаемых богов — Осириса, Исиды, </a:t>
            </a:r>
            <a:r>
              <a:rPr lang="ru-RU" sz="2400" b="1" dirty="0" err="1">
                <a:latin typeface="Georgia" pitchFamily="18" charset="0"/>
              </a:rPr>
              <a:t>Тета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Еора</a:t>
            </a:r>
            <a:r>
              <a:rPr lang="ru-RU" sz="2400" b="1" dirty="0">
                <a:latin typeface="Georgia" pitchFamily="18" charset="0"/>
              </a:rPr>
              <a:t>, Сета</a:t>
            </a:r>
          </a:p>
        </p:txBody>
      </p:sp>
      <p:pic>
        <p:nvPicPr>
          <p:cNvPr id="6146" name="Picture 2" descr="https://acropolis.org.ru/img/site/image/newsnum385/anons/_DSC170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64" y="128220"/>
            <a:ext cx="8334672" cy="512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519017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Исполнителями</a:t>
            </a:r>
            <a:r>
              <a:rPr lang="ru-RU" dirty="0"/>
              <a:t> </a:t>
            </a:r>
            <a:r>
              <a:rPr lang="ru-RU" sz="2400" b="1" dirty="0">
                <a:latin typeface="Georgia" pitchFamily="18" charset="0"/>
              </a:rPr>
              <a:t>мистерий были жрецы, а иногда и </a:t>
            </a:r>
            <a:r>
              <a:rPr lang="ru-RU" sz="2400" b="1" dirty="0" smtClean="0">
                <a:latin typeface="Georgia" pitchFamily="18" charset="0"/>
              </a:rPr>
              <a:t>фараоны. </a:t>
            </a:r>
            <a:r>
              <a:rPr lang="ru-RU" sz="2400" b="1" dirty="0">
                <a:latin typeface="Georgia" pitchFamily="18" charset="0"/>
              </a:rPr>
              <a:t>Главной идеей </a:t>
            </a:r>
            <a:r>
              <a:rPr lang="ru-RU" sz="2400" b="1" dirty="0" smtClean="0">
                <a:latin typeface="Georgia" pitchFamily="18" charset="0"/>
              </a:rPr>
              <a:t>мистерий </a:t>
            </a:r>
            <a:r>
              <a:rPr lang="ru-RU" sz="2400" b="1" dirty="0">
                <a:latin typeface="Georgia" pitchFamily="18" charset="0"/>
              </a:rPr>
              <a:t>была тема борьбы добра со злом и света с мраком</a:t>
            </a:r>
          </a:p>
        </p:txBody>
      </p:sp>
      <p:pic>
        <p:nvPicPr>
          <p:cNvPr id="7172" name="Picture 4" descr="http://positime.ru/wp-content/uploads/2012/12/Ramses-I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11" y="57779"/>
            <a:ext cx="7853578" cy="5531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337947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китайском театре широко </a:t>
            </a:r>
            <a:r>
              <a:rPr lang="ru-RU" sz="2400" b="1" dirty="0">
                <a:latin typeface="Georgia" pitchFamily="18" charset="0"/>
              </a:rPr>
              <a:t>использовались маски. Мужские и женские роли исполнялись только мужчинами</a:t>
            </a:r>
          </a:p>
        </p:txBody>
      </p:sp>
      <p:sp>
        <p:nvSpPr>
          <p:cNvPr id="3" name="AutoShape 2" descr="https://fregataero.ru/images/china/dalian/teatr_pekinskoj_opery/china_beijing_opera_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84"/>
          <a:stretch/>
        </p:blipFill>
        <p:spPr bwMode="auto">
          <a:xfrm>
            <a:off x="304711" y="174537"/>
            <a:ext cx="8534578" cy="542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538359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86602"/>
            <a:ext cx="8568952" cy="479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700" b="1" i="1" dirty="0" smtClean="0">
                <a:latin typeface="Georgia" pitchFamily="18" charset="0"/>
                <a:cs typeface="Times New Roman" pitchFamily="18" charset="0"/>
              </a:rPr>
              <a:t>    Театр не есть страна реального. В ней картонные деревья, полотняные дворцы, тряпичное небо, стеклянные бриллианты, поддельное золото, румяна на щеках, солнце, выходящее из земли. Театр в то же время есть страна настоящего: на сцене человеческие сердца, за кулисами человеческие сердца и в зрительном зале – человеческие сердца.</a:t>
            </a:r>
          </a:p>
          <a:p>
            <a:pPr algn="r">
              <a:lnSpc>
                <a:spcPct val="114000"/>
              </a:lnSpc>
            </a:pPr>
            <a:r>
              <a:rPr lang="ru-RU" sz="2700" b="1" i="1" dirty="0" smtClean="0">
                <a:latin typeface="Georgia" pitchFamily="18" charset="0"/>
                <a:cs typeface="Times New Roman" pitchFamily="18" charset="0"/>
              </a:rPr>
              <a:t>В. Гюго</a:t>
            </a:r>
            <a:endParaRPr lang="ru-RU" sz="2700" b="1" i="1" dirty="0"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50420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Древнеиндийский театр тесным образом был связан с религией и философией</a:t>
            </a:r>
          </a:p>
        </p:txBody>
      </p:sp>
      <p:pic>
        <p:nvPicPr>
          <p:cNvPr id="9218" name="Picture 2" descr="ÐÐ°ÑÑÐ¸Ð½ÐºÐ¸ Ð¿Ð¾ Ð·Ð°Ð¿ÑÐ¾ÑÑ Ð´ÑÐµÐ²Ð½ÐµÐ¸Ð½Ð´Ð¸Ð¹ÑÐºÐ¸Ð¹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260648"/>
            <a:ext cx="8424936" cy="5625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50341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Древней Греции театр стал </a:t>
            </a:r>
            <a:r>
              <a:rPr lang="ru-RU" sz="2400" b="1" dirty="0">
                <a:latin typeface="Georgia" pitchFamily="18" charset="0"/>
              </a:rPr>
              <a:t>важной </a:t>
            </a:r>
            <a:r>
              <a:rPr lang="ru-RU" sz="2400" b="1" dirty="0" smtClean="0">
                <a:latin typeface="Georgia" pitchFamily="18" charset="0"/>
              </a:rPr>
              <a:t>частью </a:t>
            </a:r>
            <a:r>
              <a:rPr lang="ru-RU" sz="2400" b="1" dirty="0">
                <a:latin typeface="Georgia" pitchFamily="18" charset="0"/>
              </a:rPr>
              <a:t>общественной жизни. Представления тогда являлись всенародным большим празднеством</a:t>
            </a:r>
          </a:p>
        </p:txBody>
      </p:sp>
      <p:pic>
        <p:nvPicPr>
          <p:cNvPr id="10244" name="Picture 4" descr="http://900igr.net/up/datai/260168/0011-008-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18" b="7759"/>
          <a:stretch/>
        </p:blipFill>
        <p:spPr bwMode="auto">
          <a:xfrm>
            <a:off x="302376" y="188640"/>
            <a:ext cx="8539247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742619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9" y="5229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Театры, как уже было сказано, сооружались под открытым небом и были огромных размеров. Актёрами были только мужчины</a:t>
            </a:r>
          </a:p>
        </p:txBody>
      </p:sp>
      <p:pic>
        <p:nvPicPr>
          <p:cNvPr id="11266" name="Picture 2" descr="https://i.ytimg.com/vi/CqS1Zjry12Q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24"/>
          <a:stretch/>
        </p:blipFill>
        <p:spPr bwMode="auto">
          <a:xfrm>
            <a:off x="159980" y="641153"/>
            <a:ext cx="8835038" cy="4228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094458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Актеры использовали маски, чтобы показать эмоции персонажей, а также дать понять зрителям какого пола и возраста персонаж, вышедший на сцену</a:t>
            </a:r>
          </a:p>
        </p:txBody>
      </p:sp>
      <p:pic>
        <p:nvPicPr>
          <p:cNvPr id="12290" name="Picture 2" descr="http://bigslide.ru/images/44/43292/960/img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2" t="70431" r="38708" b="5637"/>
          <a:stretch/>
        </p:blipFill>
        <p:spPr bwMode="auto">
          <a:xfrm>
            <a:off x="685163" y="1412776"/>
            <a:ext cx="777367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94577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Актеры </a:t>
            </a:r>
            <a:r>
              <a:rPr lang="ru-RU" sz="2400" b="1" dirty="0">
                <a:latin typeface="Georgia" pitchFamily="18" charset="0"/>
              </a:rPr>
              <a:t>должны были не только хорошо декламировать стихи, но и владеть вокальным </a:t>
            </a:r>
            <a:r>
              <a:rPr lang="ru-RU" sz="2400" b="1" dirty="0" smtClean="0">
                <a:latin typeface="Georgia" pitchFamily="18" charset="0"/>
              </a:rPr>
              <a:t>мастерством, </a:t>
            </a:r>
            <a:r>
              <a:rPr lang="ru-RU" sz="2400" b="1" dirty="0">
                <a:latin typeface="Georgia" pitchFamily="18" charset="0"/>
              </a:rPr>
              <a:t>искусством танца</a:t>
            </a:r>
          </a:p>
        </p:txBody>
      </p:sp>
      <p:pic>
        <p:nvPicPr>
          <p:cNvPr id="13314" name="Picture 2" descr="http://900igr.net/up/datai/148552/0009-010-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9374"/>
            <a:ext cx="3744416" cy="498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6.googleusercontent.com/-xXDwc315RE8/TjBSzqAj_AI/AAAAAAAAAzU/vx-OKTqlkZ4/s640/1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27289"/>
            <a:ext cx="2448272" cy="485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188810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Georgia" pitchFamily="18" charset="0"/>
              </a:rPr>
              <a:t>Здание </a:t>
            </a:r>
            <a:r>
              <a:rPr lang="ru-RU" sz="2400" b="1" i="1" dirty="0" smtClean="0">
                <a:latin typeface="Georgia" pitchFamily="18" charset="0"/>
              </a:rPr>
              <a:t>театра в Древней Греции</a:t>
            </a: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14338" name="Picture 2" descr="ÐÐ°ÑÑÐ¸Ð½ÐºÐ¸ Ð¿Ð¾ Ð·Ð°Ð¿ÑÐ¾ÑÑ Ð´ÑÐµÐ²Ð½ÐµÐ³ÑÐµÑÐµÑÐºÐ¸Ð¹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613" y="183345"/>
            <a:ext cx="7746774" cy="587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58637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ДрамТеатр\скан театр\CCF29012019_00009.jpg"/>
          <p:cNvPicPr>
            <a:picLocks noChangeAspect="1" noChangeArrowheads="1"/>
          </p:cNvPicPr>
          <p:nvPr/>
        </p:nvPicPr>
        <p:blipFill>
          <a:blip r:embed="rId2" cstate="print"/>
          <a:srcRect l="26187" t="2564" r="3326" b="21826"/>
          <a:stretch>
            <a:fillRect/>
          </a:stretch>
        </p:blipFill>
        <p:spPr bwMode="auto">
          <a:xfrm>
            <a:off x="5889092" y="2204864"/>
            <a:ext cx="3003388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1340768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Georgia" pitchFamily="18" charset="0"/>
              </a:rPr>
              <a:t>Щ4 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М 80 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Моров А. Г. Три века русской сцены. Кн. 1. От истоков до Великого Октября / А. Г. Моров. - М. : Просвещение, 1978. - 319 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919696"/>
            <a:ext cx="5688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Автор в популярной, занимательной форме знакомит юного читателя с историей русского театра. Читатель найдет в книге творческие портреты выдающихся русских драматургов и актеров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8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371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585998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Театр Древнего Рима – это зрелище, предназначенное в основном для развлечения публики. А актёров считали людьми самых низших сословий</a:t>
            </a:r>
          </a:p>
        </p:txBody>
      </p:sp>
      <p:pic>
        <p:nvPicPr>
          <p:cNvPr id="16386" name="Picture 2" descr="http://samlib.ru/img/p/podarokizegipta/chastx1/0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16"/>
          <a:stretch/>
        </p:blipFill>
        <p:spPr bwMode="auto">
          <a:xfrm>
            <a:off x="1363186" y="157968"/>
            <a:ext cx="6417627" cy="507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328657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Ð´ÑÐµÐ²Ð½ÐµÑÐ¸Ð¼ÑÐºÐ¸Ð¹ ÑÐµÐ°ÑÑ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71"/>
          <a:stretch/>
        </p:blipFill>
        <p:spPr bwMode="auto">
          <a:xfrm>
            <a:off x="774442" y="252071"/>
            <a:ext cx="7595116" cy="6346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872114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Правительство давало возможность посетить театр и приобщиться к прекрасному даже материально не обеспеченным гражданам</a:t>
            </a:r>
          </a:p>
        </p:txBody>
      </p:sp>
      <p:pic>
        <p:nvPicPr>
          <p:cNvPr id="17410" name="Picture 2" descr="http://bigslide.ru/images/43/42395/960/img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8" b="17232"/>
          <a:stretch/>
        </p:blipFill>
        <p:spPr bwMode="auto">
          <a:xfrm>
            <a:off x="899592" y="116632"/>
            <a:ext cx="7344816" cy="5399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018023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Невозможно представить себе нашу жизнь без искусства</a:t>
            </a:r>
          </a:p>
        </p:txBody>
      </p:sp>
      <p:pic>
        <p:nvPicPr>
          <p:cNvPr id="6656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08" y="476672"/>
            <a:ext cx="376465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b="11778"/>
          <a:stretch>
            <a:fillRect/>
          </a:stretch>
        </p:blipFill>
        <p:spPr bwMode="auto">
          <a:xfrm>
            <a:off x="4932039" y="476672"/>
            <a:ext cx="346167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796" y="3507316"/>
            <a:ext cx="3672408" cy="244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0717516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Античный театр оказал решающее воздействие на развитие европейского театра. Театр стал движущей силой, способствующей развитию литературы, архитектуры, музыки и т.д.</a:t>
            </a:r>
          </a:p>
        </p:txBody>
      </p:sp>
      <p:pic>
        <p:nvPicPr>
          <p:cNvPr id="18434" name="Picture 2" descr="https://decem.info/wp-content/uploads/Aplodismen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720" y="188640"/>
            <a:ext cx="8676561" cy="5006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487220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743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доколумбовой Америке </a:t>
            </a:r>
            <a:r>
              <a:rPr lang="ru-RU" sz="2400" b="1" dirty="0" smtClean="0">
                <a:latin typeface="Georgia" pitchFamily="18" charset="0"/>
              </a:rPr>
              <a:t>театрализованные представления  сопровождались </a:t>
            </a:r>
            <a:r>
              <a:rPr lang="ru-RU" sz="2400" b="1" dirty="0">
                <a:latin typeface="Georgia" pitchFamily="18" charset="0"/>
              </a:rPr>
              <a:t>игрой на народных музыкальных инструментах, танцами. Все это действо происходило на открытой местности, чтобы в нем могли принять участие несколько племен</a:t>
            </a:r>
          </a:p>
        </p:txBody>
      </p:sp>
      <p:pic>
        <p:nvPicPr>
          <p:cNvPr id="19458" name="Picture 2" descr="https://kulturologia.ru/files/u23285/native-american-indian-bear-dance-photo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921" y="70161"/>
            <a:ext cx="7006158" cy="4804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801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</a:t>
            </a:r>
            <a:r>
              <a:rPr lang="ru-RU" sz="2400" b="1" dirty="0">
                <a:latin typeface="Georgia" pitchFamily="18" charset="0"/>
              </a:rPr>
              <a:t>африканских </a:t>
            </a:r>
            <a:r>
              <a:rPr lang="ru-RU" sz="2400" b="1" dirty="0" smtClean="0">
                <a:latin typeface="Georgia" pitchFamily="18" charset="0"/>
              </a:rPr>
              <a:t>племенах все </a:t>
            </a:r>
            <a:r>
              <a:rPr lang="ru-RU" sz="2400" b="1" dirty="0">
                <a:latin typeface="Georgia" pitchFamily="18" charset="0"/>
              </a:rPr>
              <a:t>представления были о благородных и хороших делах, о героях, которым следует подражать</a:t>
            </a:r>
          </a:p>
        </p:txBody>
      </p:sp>
      <p:pic>
        <p:nvPicPr>
          <p:cNvPr id="20482" name="Picture 2" descr="https://pro-banki.com/Resourse/facts/big/e0ec6c7e01afc6de320f7abe10b02ad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396" y="116632"/>
            <a:ext cx="7787208" cy="5407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13450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628800"/>
            <a:ext cx="8928992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    Каширин А.Ю. Этические элементы в системе К. С. Станиславского и современная этика актера [Электронный ресурс] / А.Ю. Каширин, Ю.В. Назарова. // Гуманитарные ведомости ТГПУ им. Л.Н. Толстого. — 2016. — № 4. — С. 23-  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28. — Режим доступа: </a:t>
            </a:r>
            <a:r>
              <a:rPr lang="ru-RU" sz="1900" b="1" dirty="0" smtClean="0">
                <a:latin typeface="Georgia" pitchFamily="18" charset="0"/>
                <a:cs typeface="Arial" pitchFamily="34" charset="0"/>
              </a:rPr>
              <a:t>https://e.lanbook.com/journal/issue/300325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0" y="3573016"/>
            <a:ext cx="6624736" cy="29523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В статье анализируется  влияние  этических  принципов  Системы  К.  С.  Станиславского  на  современные  представления  об  этике  актера. Проводится  обзор  современных  театральных  кодексов;  выделяются  актуальные  этические  принципы  современной  этики  актера,  представленные  в  действующих  этических  кодексах  российских  театров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статья находится в электронно-библиотечной системе «Лань»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3273996"/>
            <a:ext cx="2224976" cy="346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Средние </a:t>
            </a:r>
            <a:r>
              <a:rPr lang="ru-RU" sz="2400" b="1" dirty="0" smtClean="0">
                <a:latin typeface="Georgia" pitchFamily="18" charset="0"/>
              </a:rPr>
              <a:t>века театр </a:t>
            </a:r>
            <a:r>
              <a:rPr lang="ru-RU" sz="2400" b="1" dirty="0">
                <a:latin typeface="Georgia" pitchFamily="18" charset="0"/>
              </a:rPr>
              <a:t>считался ересью и подвергался преследованиям отцов церкви</a:t>
            </a:r>
          </a:p>
        </p:txBody>
      </p:sp>
      <p:pic>
        <p:nvPicPr>
          <p:cNvPr id="21506" name="Picture 2" descr="http://teatrbenefis.ru/uploadedFiles/sectionsimages/big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372" y="194589"/>
            <a:ext cx="7355256" cy="5772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10611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325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это время в постановках чаще </a:t>
            </a:r>
            <a:r>
              <a:rPr lang="ru-RU" sz="2400" b="1" dirty="0">
                <a:latin typeface="Georgia" pitchFamily="18" charset="0"/>
              </a:rPr>
              <a:t>изображались смена времен года, природные явления, сбор урожая и т.д. Участие в представлении могли принимать и зрители</a:t>
            </a:r>
          </a:p>
        </p:txBody>
      </p:sp>
      <p:pic>
        <p:nvPicPr>
          <p:cNvPr id="22530" name="Picture 2" descr="https://upload.wikimedia.org/wikipedia/commons/c/cc/Booth-stage-songbook-of-zeghere-van-male-cambrai-ms-126-f53r-1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46" y="116632"/>
            <a:ext cx="7849709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802836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Одной из форм театра в ранний период Средневековья стала церковная драма</a:t>
            </a:r>
          </a:p>
        </p:txBody>
      </p:sp>
      <p:pic>
        <p:nvPicPr>
          <p:cNvPr id="23554" name="Picture 2" descr="http://900igr.net/up/datai/73290/0009-024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454" y="188640"/>
            <a:ext cx="4881092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741453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085" y="586152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Позже появилась новая форма театрального представления — мистерия</a:t>
            </a:r>
          </a:p>
        </p:txBody>
      </p:sp>
      <p:pic>
        <p:nvPicPr>
          <p:cNvPr id="3" name="Picture 2" descr="https://img1.liveinternet.ru/images/attach/d/0/137/592/137592185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087" y="332656"/>
            <a:ext cx="8399826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65429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720" y="47971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Другой формой средневековых зрелищ стал миракль (от латинского — «чудо»). Главной идеей всех подобных театральных представлений было разрешение любых конфликтов чудесным образом, посредством вмешательства сверхъестественных сил</a:t>
            </a:r>
          </a:p>
        </p:txBody>
      </p:sp>
      <p:pic>
        <p:nvPicPr>
          <p:cNvPr id="26626" name="Picture 2" descr="ÐÐ°ÑÑÐ¸Ð½ÐºÐ¸ Ð¿Ð¾ Ð·Ð°Ð¿ÑÐ¾ÑÑ ÑÑÐµÐ´Ð½ÐµÐ²ÐµÐºÐ¾Ð²ÑÐµ Ð¼Ð¸ÑÐ°ÐºÐ»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10" y="188640"/>
            <a:ext cx="8525581" cy="4514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726466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556792"/>
            <a:ext cx="9144000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     Апология театра: Научно-популярное [Электронный ресурс] / Мирзоев В. - М.: </a:t>
            </a:r>
            <a:r>
              <a:rPr lang="ru-RU" sz="2000" b="1" dirty="0" err="1" smtClean="0">
                <a:latin typeface="Georgia" pitchFamily="18" charset="0"/>
                <a:cs typeface="Arial" pitchFamily="34" charset="0"/>
              </a:rPr>
              <a:t>Альпина</a:t>
            </a: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 нон-фикшн, 2018. - 320 с. - Режим доступа: http://znanium.com/catalog/product/1001994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107504" y="3140968"/>
            <a:ext cx="6048672" cy="309634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Жизнь в театре и театр в жизни и в политике, отношение государства к искусству, миф и мифология в культуре и повседневности, противостояние архаичного прошлого и современности — вот главные темы, которые затрагивает в своей книге «Апология театра: Научно-популярное» режиссер театра и кино Владимир Мирзоев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электронно-библиотечной системе «Знаниум»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629861"/>
            <a:ext cx="2777877" cy="4121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130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Театральное искусство – часть национальной духовной культуры, зеркало общественного сознания и жизни народа</a:t>
            </a:r>
          </a:p>
        </p:txBody>
      </p:sp>
      <p:sp>
        <p:nvSpPr>
          <p:cNvPr id="65540" name="AutoShape 4" descr="https://womenknow.ru/uploads/posts/2017-11/1510765427_theatre_interi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2" name="Picture 6" descr="http://replikanews.com/upload/medialibrary/dfb/dfb8b8416beef92ad2e160cb657224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0890"/>
            <a:ext cx="8064896" cy="535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5903701"/>
      </p:ext>
    </p:extLst>
  </p:cSld>
  <p:clrMapOvr>
    <a:masterClrMapping/>
  </p:clrMapOvr>
  <p:transition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Еще одной формой развития театра в средние века стало моралите</a:t>
            </a:r>
            <a:r>
              <a:rPr lang="ru-RU" sz="2400" b="1" dirty="0" smtClean="0">
                <a:latin typeface="Georgia" pitchFamily="18" charset="0"/>
              </a:rPr>
              <a:t>. Все </a:t>
            </a:r>
            <a:r>
              <a:rPr lang="ru-RU" sz="2400" b="1" dirty="0">
                <a:latin typeface="Georgia" pitchFamily="18" charset="0"/>
              </a:rPr>
              <a:t>конфликты между героями в пьесе возникали на почве борьбы двух начал: добра и зла, духа и материи</a:t>
            </a:r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09" y="188640"/>
            <a:ext cx="7623182" cy="5082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829673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691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Одним </a:t>
            </a:r>
            <a:r>
              <a:rPr lang="ru-RU" sz="2400" b="1" dirty="0">
                <a:latin typeface="Georgia" pitchFamily="18" charset="0"/>
              </a:rPr>
              <a:t>из самых популярных зрелищ стал </a:t>
            </a:r>
            <a:r>
              <a:rPr lang="ru-RU" sz="2400" b="1" dirty="0" smtClean="0">
                <a:latin typeface="Georgia" pitchFamily="18" charset="0"/>
              </a:rPr>
              <a:t>фарс. </a:t>
            </a:r>
            <a:r>
              <a:rPr lang="ru-RU" sz="2400" b="1" dirty="0">
                <a:latin typeface="Georgia" pitchFamily="18" charset="0"/>
              </a:rPr>
              <a:t>Обычно это были бытовые сценки с перебранками и потасовками, которые высмеивали семейные измены, плутни слуг и торгового люда, неправедных судей и т.п.</a:t>
            </a:r>
          </a:p>
        </p:txBody>
      </p:sp>
      <p:pic>
        <p:nvPicPr>
          <p:cNvPr id="28674" name="Picture 2" descr="https://rossaprimavera.ru/static/files/cb224490943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98"/>
          <a:stretch/>
        </p:blipFill>
        <p:spPr bwMode="auto">
          <a:xfrm>
            <a:off x="1259790" y="159657"/>
            <a:ext cx="6624421" cy="4704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599012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эпоху </a:t>
            </a:r>
            <a:r>
              <a:rPr lang="ru-RU" sz="2400" b="1" dirty="0" smtClean="0">
                <a:latin typeface="Georgia" pitchFamily="18" charset="0"/>
              </a:rPr>
              <a:t>Ренессанса возник </a:t>
            </a:r>
            <a:r>
              <a:rPr lang="ru-RU" sz="2400" b="1" dirty="0">
                <a:latin typeface="Georgia" pitchFamily="18" charset="0"/>
              </a:rPr>
              <a:t>интерес к возрождению классического греческого и римского </a:t>
            </a:r>
            <a:r>
              <a:rPr lang="ru-RU" sz="2400" b="1" dirty="0" smtClean="0">
                <a:latin typeface="Georgia" pitchFamily="18" charset="0"/>
              </a:rPr>
              <a:t>театра. На </a:t>
            </a:r>
            <a:r>
              <a:rPr lang="ru-RU" sz="2400" b="1" dirty="0">
                <a:latin typeface="Georgia" pitchFamily="18" charset="0"/>
              </a:rPr>
              <a:t>сцену было разрешено вернуться женщинам</a:t>
            </a:r>
          </a:p>
        </p:txBody>
      </p:sp>
      <p:sp>
        <p:nvSpPr>
          <p:cNvPr id="3" name="AutoShape 2" descr="https://parisdiarybylaure.com/wp-content/uploads/2018/11/Scene-de-Commedia-dell_arte_Paris_-1580-1590_Avignon_museeCalvet_c_fondation_Calve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 descr="F:\Театр_\Scene-de-Commedia-dell_arte_Paris_-1580-1590_Avignon_museeCalvet_c_fondation_Calv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976" y="188640"/>
            <a:ext cx="7742048" cy="5315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75173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1576 году в Лондоне было построено первое здание театра</a:t>
            </a:r>
          </a:p>
        </p:txBody>
      </p:sp>
      <p:pic>
        <p:nvPicPr>
          <p:cNvPr id="30724" name="Picture 4" descr="http://900igr.net/datai/mkhk/Teatr-Vozrozhdenija/0031-048-Kak-nazyvalos-pervoe-teatralnoe-zdanie-Londo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46417"/>
            <a:ext cx="428625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589124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2276872"/>
            <a:ext cx="5760640" cy="11620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Акимов Н. Не только о театре / Н. Акимов. - М.: Искусство, 1966. - 427 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179512" y="3861048"/>
            <a:ext cx="5616624" cy="230425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Все статьи данного сборника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посвящены комедийному жанру: его репертуару, принципам режиссуры, оформлению спектакля и т. д.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56792"/>
            <a:ext cx="91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itchFamily="18" charset="0"/>
                <a:cs typeface="Arial" pitchFamily="34" charset="0"/>
              </a:rPr>
              <a:t>Щ3</a:t>
            </a:r>
          </a:p>
          <a:p>
            <a:r>
              <a:rPr lang="ru-RU" sz="2400" b="1" dirty="0">
                <a:latin typeface="Georgia" pitchFamily="18" charset="0"/>
                <a:cs typeface="Arial" pitchFamily="34" charset="0"/>
              </a:rPr>
              <a:t>А 39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371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sorokina_an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 l="14365" t="12675" r="11415" b="10093"/>
          <a:stretch>
            <a:fillRect/>
          </a:stretch>
        </p:blipFill>
        <p:spPr bwMode="auto">
          <a:xfrm>
            <a:off x="5940152" y="2458054"/>
            <a:ext cx="3024336" cy="4195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52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Окончательно классический театр сформировался к середине XVIII века</a:t>
            </a:r>
          </a:p>
        </p:txBody>
      </p:sp>
      <p:pic>
        <p:nvPicPr>
          <p:cNvPr id="31746" name="Picture 2" descr="http://1.bp.blogspot.com/-JyJkWtDwzhA/T8AvVOJ9IwI/AAAAAAAAHTQ/sWbYepkY_BU/w1200-h630-p-k-no-nu/Georgian+Scene+by+EKDun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00" y="764704"/>
            <a:ext cx="8503801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068056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конце X</a:t>
            </a:r>
            <a:r>
              <a:rPr lang="ru-RU" sz="2400" b="1" dirty="0">
                <a:latin typeface="Georgia" pitchFamily="18" charset="0"/>
              </a:rPr>
              <a:t>IX – начале XX </a:t>
            </a:r>
            <a:r>
              <a:rPr lang="ru-RU" sz="2400" b="1" dirty="0" smtClean="0">
                <a:latin typeface="Georgia" pitchFamily="18" charset="0"/>
              </a:rPr>
              <a:t>веков в театр </a:t>
            </a:r>
            <a:r>
              <a:rPr lang="ru-RU" sz="2400" b="1" dirty="0">
                <a:latin typeface="Georgia" pitchFamily="18" charset="0"/>
              </a:rPr>
              <a:t>пришли художники, поэты, но главное, в театре родилась новая профессия - режиссер</a:t>
            </a:r>
          </a:p>
        </p:txBody>
      </p:sp>
      <p:pic>
        <p:nvPicPr>
          <p:cNvPr id="32770" name="Picture 2" descr="https://mediashm.ru/wp-content/uploads/2018/02/13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93" y="330387"/>
            <a:ext cx="8837014" cy="4970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2449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ÐÐ°ÑÑÐ¸Ð½ÐºÐ¸ Ð¿Ð¾ Ð·Ð°Ð¿ÑÐ¾ÑÑ Ð³Ð¾ÑÐ´Ð¾Ð½ ÐºÑÑ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917" y="204664"/>
            <a:ext cx="1896416" cy="25649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4943" y="2782964"/>
            <a:ext cx="1090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Гордон</a:t>
            </a:r>
          </a:p>
          <a:p>
            <a:pPr algn="ctr"/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 err="1">
                <a:latin typeface="Georgia" pitchFamily="18" charset="0"/>
              </a:rPr>
              <a:t>Крэг</a:t>
            </a:r>
            <a:endParaRPr lang="ru-RU" i="1" dirty="0"/>
          </a:p>
        </p:txBody>
      </p:sp>
      <p:pic>
        <p:nvPicPr>
          <p:cNvPr id="33796" name="Picture 4" descr="ÐÐ°ÑÑÐ¸Ð½ÐºÐ¸ Ð¿Ð¾ Ð·Ð°Ð¿ÑÐ¾ÑÑ ÐºÐ¾Ð½ÑÑÐ°Ð½ÑÐ¸Ð½ ÑÑÐ°Ð½Ð¸ÑÐ»Ð°Ð²ÑÐº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4664"/>
            <a:ext cx="1882543" cy="25649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6088" y="2744150"/>
            <a:ext cx="2262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Константин</a:t>
            </a:r>
          </a:p>
          <a:p>
            <a:pPr algn="ctr"/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>
                <a:latin typeface="Georgia" pitchFamily="18" charset="0"/>
              </a:rPr>
              <a:t>Станиславский</a:t>
            </a:r>
            <a:endParaRPr lang="ru-RU" i="1" dirty="0"/>
          </a:p>
        </p:txBody>
      </p:sp>
      <p:pic>
        <p:nvPicPr>
          <p:cNvPr id="33798" name="Picture 6" descr="ÐÐ°ÑÑÐ¸Ð½ÐºÐ¸ Ð¿Ð¾ Ð·Ð°Ð¿ÑÐ¾ÑÑ Ð²ÑÐµÐ²Ð¾Ð»Ð¾Ð´ Ð¼ÐµÐ¹ÐµÑÑÐ¾Ð»ÑÐ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074" y="224279"/>
            <a:ext cx="1872208" cy="255868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42411" y="2782964"/>
            <a:ext cx="1715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Всеволод</a:t>
            </a:r>
          </a:p>
          <a:p>
            <a:pPr algn="ctr"/>
            <a:r>
              <a:rPr lang="ru-RU" b="1" i="1" dirty="0" smtClean="0">
                <a:latin typeface="Georgia" pitchFamily="18" charset="0"/>
              </a:rPr>
              <a:t>Мейерхольд</a:t>
            </a:r>
            <a:endParaRPr lang="ru-RU" i="1" dirty="0"/>
          </a:p>
        </p:txBody>
      </p:sp>
      <p:sp>
        <p:nvSpPr>
          <p:cNvPr id="6" name="AutoShape 8" descr="ÐÐ°ÑÑÐ¸Ð½ÐºÐ¸ Ð¿Ð¾ Ð·Ð°Ð¿ÑÐ¾ÑÑ Ð°Ð»ÐµÐºÑÐ°Ð½Ð´Ñ ÑÐ°Ð¸ÑÐ¾Ð² ÑÐµÐ¶Ð¸ÑÑÐµ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1" name="Picture 9" descr="F:\Театр_\264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308" y="3573016"/>
            <a:ext cx="1827631" cy="25586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4948" y="6109698"/>
            <a:ext cx="1510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Александр</a:t>
            </a:r>
          </a:p>
          <a:p>
            <a:pPr algn="ctr"/>
            <a:r>
              <a:rPr lang="ru-RU" b="1" i="1" dirty="0" smtClean="0">
                <a:latin typeface="Georgia" pitchFamily="18" charset="0"/>
              </a:rPr>
              <a:t>Таиров</a:t>
            </a:r>
            <a:endParaRPr lang="ru-RU" i="1" dirty="0"/>
          </a:p>
        </p:txBody>
      </p:sp>
      <p:pic>
        <p:nvPicPr>
          <p:cNvPr id="33803" name="Picture 11" descr="ÐÐ°ÑÑÐ¸Ð½ÐºÐ¸ Ð¿Ð¾ Ð·Ð°Ð¿ÑÐ¾ÑÑ ÐµÐ²Ð³ÐµÐ½Ð¸Ð¹ Ð²Ð°ÑÑÐ°Ð½Ð³Ð¾Ð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5647" y="3573016"/>
            <a:ext cx="1752457" cy="25586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80314" y="6131700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Евгений</a:t>
            </a:r>
          </a:p>
          <a:p>
            <a:pPr algn="ctr"/>
            <a:r>
              <a:rPr lang="ru-RU" b="1" i="1" dirty="0" smtClean="0">
                <a:latin typeface="Georgia" pitchFamily="18" charset="0"/>
              </a:rPr>
              <a:t>Вахтангов</a:t>
            </a:r>
            <a:endParaRPr lang="ru-RU" i="1" dirty="0"/>
          </a:p>
        </p:txBody>
      </p:sp>
      <p:pic>
        <p:nvPicPr>
          <p:cNvPr id="33805" name="Picture 13" descr="ÐÐ°ÑÑÐ¸Ð½ÐºÐ¸ Ð¿Ð¾ Ð·Ð°Ð¿ÑÐ¾ÑÑ Ð±ÐµÑÑÐ¾Ð»ÑÐ´ Ð±ÑÐµÑÑ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457" y="3575383"/>
            <a:ext cx="1755959" cy="25586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29472" y="6109699"/>
            <a:ext cx="1601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err="1" smtClean="0">
                <a:latin typeface="Georgia" pitchFamily="18" charset="0"/>
              </a:rPr>
              <a:t>Берторльд</a:t>
            </a:r>
            <a:endParaRPr lang="ru-RU" b="1" i="1" dirty="0" smtClean="0">
              <a:latin typeface="Georgia" pitchFamily="18" charset="0"/>
            </a:endParaRPr>
          </a:p>
          <a:p>
            <a:pPr algn="ctr"/>
            <a:r>
              <a:rPr lang="ru-RU" b="1" i="1" dirty="0" smtClean="0">
                <a:latin typeface="Georgia" pitchFamily="18" charset="0"/>
              </a:rPr>
              <a:t>Брехт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400134373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130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Истоки  русского театра уходят </a:t>
            </a:r>
            <a:r>
              <a:rPr lang="ru-RU" sz="2400" b="1" dirty="0">
                <a:latin typeface="Georgia" pitchFamily="18" charset="0"/>
              </a:rPr>
              <a:t>в  народное творчество – обряды, праздники, связанные с трудовой деятельностью</a:t>
            </a:r>
          </a:p>
        </p:txBody>
      </p:sp>
      <p:pic>
        <p:nvPicPr>
          <p:cNvPr id="348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44816" cy="5413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0765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Старейшим «театром» были игрища народных лицедеев – скоморохов</a:t>
            </a:r>
          </a:p>
        </p:txBody>
      </p:sp>
      <p:pic>
        <p:nvPicPr>
          <p:cNvPr id="3" name="Picture 2" descr="https://altay-magia.ru/wp-content/uploads/2018/01/Vavila-i-skomoro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29" y="211756"/>
            <a:ext cx="8288342" cy="5521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112740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6903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Театр </a:t>
            </a:r>
            <a:r>
              <a:rPr lang="ru-RU" sz="2400" b="1" dirty="0">
                <a:latin typeface="Georgia" pitchFamily="18" charset="0"/>
              </a:rPr>
              <a:t>способствует духовному развитию человека: </a:t>
            </a:r>
            <a:endParaRPr lang="ru-RU" sz="2400" b="1" dirty="0" smtClean="0">
              <a:latin typeface="Georgia" pitchFamily="18" charset="0"/>
            </a:endParaRPr>
          </a:p>
          <a:p>
            <a:pPr algn="ctr"/>
            <a:r>
              <a:rPr lang="ru-RU" sz="2400" b="1" dirty="0" smtClean="0">
                <a:latin typeface="Georgia" pitchFamily="18" charset="0"/>
              </a:rPr>
              <a:t>он </a:t>
            </a:r>
            <a:r>
              <a:rPr lang="ru-RU" sz="2400" b="1" dirty="0">
                <a:latin typeface="Georgia" pitchFamily="18" charset="0"/>
              </a:rPr>
              <a:t>пробуждает чувства, формирует понятие прекрасного, развивает воображение</a:t>
            </a:r>
          </a:p>
        </p:txBody>
      </p:sp>
      <p:sp>
        <p:nvSpPr>
          <p:cNvPr id="64514" name="AutoShape 2" descr="https://densegodnya.ru/d/814355/d/russkiy_teatr_v_itali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https://densegodnya.ru/d/814355/d/russkiy_teatr_v_itali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7" name="Picture 5" descr="C:\Documents and Settings\lisavchova_na\Рабочий стол\russkiy_teatr_v_ital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40" y="188640"/>
            <a:ext cx="7660921" cy="526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5715946"/>
      </p:ext>
    </p:extLst>
  </p:cSld>
  <p:clrMapOvr>
    <a:masterClrMapping/>
  </p:clrMapOvr>
  <p:transition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Скоморохи  являлись «мастерами» пения, музыки, пляски, поэзии, драмы. Но они расценивались лишь как забавники, потешники</a:t>
            </a:r>
          </a:p>
        </p:txBody>
      </p:sp>
      <p:pic>
        <p:nvPicPr>
          <p:cNvPr id="3" name="Picture 6" descr="https://tayni-veka.ru/wp-content/uploads/2017/11/skomoroh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936" y="154788"/>
            <a:ext cx="7282128" cy="529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383647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411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Скоморохи оставляют   родные места и бродят по русской земле в поисках заработка, переселяются из  деревень в города, где обслуживают уже не только сельское, но и посадское  население, а порой и княжеские дворы</a:t>
            </a:r>
          </a:p>
        </p:txBody>
      </p:sp>
      <p:pic>
        <p:nvPicPr>
          <p:cNvPr id="35842" name="Picture 2" descr="ÐÐ°ÑÑÐ¸Ð½ÐºÐ¸ Ð¿Ð¾ Ð·Ð°Ð¿ÑÐ¾ÑÑ Ð´ÑÐµÐ²Ð½ÐµÑÑÑÑÐºÐ¸Ð¹ ÑÐµÐ°ÑÑ ÑÐºÐ¾Ð¼Ð¾ÑÐ¾Ñ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35" y="158190"/>
            <a:ext cx="8507130" cy="4782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115380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ДрамТеатр\скан театр\CCF2901201914_00008.jpg"/>
          <p:cNvPicPr>
            <a:picLocks noChangeAspect="1" noChangeArrowheads="1"/>
          </p:cNvPicPr>
          <p:nvPr/>
        </p:nvPicPr>
        <p:blipFill>
          <a:blip r:embed="rId2" cstate="print"/>
          <a:srcRect l="21424" t="502" r="18567" b="36260"/>
          <a:stretch>
            <a:fillRect/>
          </a:stretch>
        </p:blipFill>
        <p:spPr bwMode="auto">
          <a:xfrm>
            <a:off x="5940152" y="2315733"/>
            <a:ext cx="2981288" cy="4353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340768"/>
            <a:ext cx="5472608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Georgia" pitchFamily="18" charset="0"/>
              </a:rPr>
              <a:t>Щ33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Б 81</a:t>
            </a:r>
          </a:p>
          <a:p>
            <a:pPr algn="just"/>
            <a:r>
              <a:rPr lang="ru-RU" sz="2400" b="1" dirty="0" smtClean="0">
                <a:latin typeface="Georgia" pitchFamily="18" charset="0"/>
              </a:rPr>
              <a:t>Бондарева В. За кулисами театра / В. Бондарева. - М. : Искусство, 1989. - 182 с.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33056"/>
            <a:ext cx="5472608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Автор книги много лет 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проработала помощником режиссера в Центральном академическом театре Советской Армии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371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444295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92696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sorokina_an\Рабочий стол\скан Алена\CCF18032019_00017.jpg"/>
          <p:cNvPicPr>
            <a:picLocks noChangeAspect="1" noChangeArrowheads="1"/>
          </p:cNvPicPr>
          <p:nvPr/>
        </p:nvPicPr>
        <p:blipFill>
          <a:blip r:embed="rId3" cstate="print"/>
          <a:srcRect l="6716" t="1045" r="36723" b="33925"/>
          <a:stretch>
            <a:fillRect/>
          </a:stretch>
        </p:blipFill>
        <p:spPr bwMode="auto">
          <a:xfrm>
            <a:off x="6084168" y="2090126"/>
            <a:ext cx="2880320" cy="4589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4016" y="2050926"/>
            <a:ext cx="6012160" cy="1162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Мясин Л. Ф. Моя жизнь в балете / Л. Ф. Мясин. - М.: Артист. Режиссер. Театр, 1997. - 366 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-36512" y="3429000"/>
            <a:ext cx="6300192" cy="338437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Имя Л.Ф. Мясина занимает значительное место в истории балета XX века. Он дебютировал как хореограф в труппе Русского балета Дягилева, где поставил такие известные балеты, как «Женщины в хорошем настроении», «Волшебная лавка» и др. В своих мемуарах он рассказывает о детстве, о годах учения в Театральном училище, о людях искусства, с которыми ему довелось работать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301859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itchFamily="18" charset="0"/>
                <a:cs typeface="Arial" pitchFamily="34" charset="0"/>
              </a:rPr>
              <a:t>Щ33</a:t>
            </a:r>
            <a:endParaRPr lang="ru-RU" sz="2400" b="1" dirty="0">
              <a:latin typeface="Georgia" pitchFamily="18" charset="0"/>
              <a:cs typeface="Arial" pitchFamily="34" charset="0"/>
            </a:endParaRPr>
          </a:p>
          <a:p>
            <a:r>
              <a:rPr lang="ru-RU" sz="2400" b="1" dirty="0">
                <a:latin typeface="Georgia" pitchFamily="18" charset="0"/>
                <a:cs typeface="Arial" pitchFamily="34" charset="0"/>
              </a:rPr>
              <a:t>М99</a:t>
            </a:r>
          </a:p>
        </p:txBody>
      </p:sp>
    </p:spTree>
    <p:extLst>
      <p:ext uri="{BB962C8B-B14F-4D97-AF65-F5344CB8AC3E}">
        <p14:creationId xmlns:p14="http://schemas.microsoft.com/office/powerpoint/2010/main" xmlns="" val="111444295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9163" y="5877272"/>
            <a:ext cx="9173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</a:t>
            </a:r>
            <a:r>
              <a:rPr lang="en-US" sz="2400" b="1" dirty="0" smtClean="0">
                <a:latin typeface="Georgia" pitchFamily="18" charset="0"/>
              </a:rPr>
              <a:t>XVII </a:t>
            </a:r>
            <a:r>
              <a:rPr lang="ru-RU" sz="2400" b="1" dirty="0" smtClean="0">
                <a:latin typeface="Georgia" pitchFamily="18" charset="0"/>
              </a:rPr>
              <a:t>веке во время царствования Алексея Михайловича появился придворный театр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36866" name="Picture 2" descr="ÐÐ°ÑÑÐ¸Ð½ÐºÐ¸ Ð¿Ð¾ Ð·Ð°Ð¿ÑÐ¾ÑÑ Ð¿ÑÐ¸Ð´Ð²Ð¾ÑÐ½ÑÐ¹ ÑÐµÐ°ÑÑ Ð°Ð»ÐµÐºÑÐµÑ Ð¼Ð¸ÑÐ°Ð¹Ð»Ð¾Ð²Ð¸Ñ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700" y="221169"/>
            <a:ext cx="4652600" cy="5656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507582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Спектакли отличались большой пышностью, иногда сопровождались игрой на музыкальных инструментах и танцами</a:t>
            </a:r>
          </a:p>
        </p:txBody>
      </p:sp>
      <p:pic>
        <p:nvPicPr>
          <p:cNvPr id="378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91" y="234897"/>
            <a:ext cx="8261418" cy="525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078833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Кроме </a:t>
            </a:r>
            <a:r>
              <a:rPr lang="ru-RU" sz="2400" b="1" dirty="0" smtClean="0">
                <a:latin typeface="Georgia" pitchFamily="18" charset="0"/>
              </a:rPr>
              <a:t>того, </a:t>
            </a:r>
            <a:r>
              <a:rPr lang="ru-RU" sz="2400" b="1" dirty="0">
                <a:latin typeface="Georgia" pitchFamily="18" charset="0"/>
              </a:rPr>
              <a:t>в России в </a:t>
            </a:r>
            <a:r>
              <a:rPr lang="ru-RU" sz="2400" b="1" dirty="0" smtClean="0">
                <a:latin typeface="Georgia" pitchFamily="18" charset="0"/>
              </a:rPr>
              <a:t>это время </a:t>
            </a:r>
            <a:r>
              <a:rPr lang="ru-RU" sz="2400" b="1" dirty="0">
                <a:latin typeface="Georgia" pitchFamily="18" charset="0"/>
              </a:rPr>
              <a:t>сложился и школьный театр </a:t>
            </a:r>
          </a:p>
        </p:txBody>
      </p:sp>
      <p:sp>
        <p:nvSpPr>
          <p:cNvPr id="3" name="AutoShape 2" descr="ÐÐ°ÑÑÐ¸Ð½ÐºÐ¸ Ð¿Ð¾ Ð·Ð°Ð¿ÑÐ¾ÑÑ ÑÐºÐ¾Ð»ÑÐ½ÑÐ¹ ÑÐµÐ°ÑÑ  17 Ð²Ðµ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ÑÐºÐ¾Ð»ÑÐ½ÑÐ¹ ÑÐµÐ°ÑÑ  17 Ð²ÐµÐºÐ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ÑÐºÐ¾Ð»ÑÐ½ÑÐ¹ ÑÐµÐ°ÑÑ  17 Ð²ÐµÐºÐ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ÑÐºÐ¾Ð»ÑÐ½ÑÐ¹ ÑÐµÐ°ÑÑ  17 Ð²ÐµÐºÐ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1" name="Picture 9" descr="F:\Театр_\Без наз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12738"/>
            <a:ext cx="4104456" cy="569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640789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556792"/>
            <a:ext cx="8928992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     Прокопов В.Л. Самораскрытие актера: содержание понятия и приемы эмоционального обнажения [Электронный ресурс] / В.Л. Прокопов, Н.Л. Прокопова. // Вестник Кемеровского государственного университета культуры и искусств. — 2017. — № 38. — С. 134-139. — Режим доступа: https://e.lanbook.com/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000" b="1" dirty="0" err="1" smtClean="0">
                <a:latin typeface="Georgia" pitchFamily="18" charset="0"/>
                <a:cs typeface="Arial" pitchFamily="34" charset="0"/>
              </a:rPr>
              <a:t>journal</a:t>
            </a: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/</a:t>
            </a:r>
            <a:r>
              <a:rPr lang="ru-RU" sz="2000" b="1" dirty="0" err="1" smtClean="0">
                <a:latin typeface="Georgia" pitchFamily="18" charset="0"/>
                <a:cs typeface="Arial" pitchFamily="34" charset="0"/>
              </a:rPr>
              <a:t>issue</a:t>
            </a:r>
            <a:r>
              <a:rPr lang="ru-RU" sz="2000" b="1" dirty="0" smtClean="0">
                <a:latin typeface="Georgia" pitchFamily="18" charset="0"/>
                <a:cs typeface="Arial" pitchFamily="34" charset="0"/>
              </a:rPr>
              <a:t>/302716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0" y="3717032"/>
            <a:ext cx="6624736" cy="309634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В статье анализируются работы психологов и театральных деятелей, посвященные вопросам самораскрытия и воспитания чувств. Анализ материалов, раскрывающих опыт поисков театральных режиссеров и педагогов в вопросе самораскрытия  актера, позволяет авторам статьи уточнить понятие «самораскрытие актера» и сформулировать сложившиеся приемы эмоционального обнажения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статья находится в электронно-библиотечной системе «Лань»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1486" y="3356992"/>
            <a:ext cx="234091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34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Первый постоянный публичный театр в России был основан по указу императрицы Елизаветы Петровны в 1756 году</a:t>
            </a:r>
          </a:p>
        </p:txBody>
      </p:sp>
      <p:pic>
        <p:nvPicPr>
          <p:cNvPr id="39938" name="Picture 2" descr="http://itd0.mycdn.me/image?id=860127788057&amp;t=20&amp;plc=WEB&amp;tkn=*64gHyLHxXvhI6GvgdyXzc62VK6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692696"/>
            <a:ext cx="3489339" cy="409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www.auction-imperia.ru/i/booklot/201-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70" t="17538" r="8898" b="7686"/>
          <a:stretch/>
        </p:blipFill>
        <p:spPr bwMode="auto">
          <a:xfrm>
            <a:off x="3779912" y="689036"/>
            <a:ext cx="5184576" cy="412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13818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91204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4016" y="2122934"/>
            <a:ext cx="6012160" cy="1162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just"/>
            <a:r>
              <a:rPr lang="ru-RU" sz="2400" b="1" dirty="0" smtClean="0">
                <a:latin typeface="Georgia" pitchFamily="18" charset="0"/>
                <a:cs typeface="Arial" pitchFamily="34" charset="0"/>
              </a:rPr>
              <a:t>Плисецкая, М. Я, Майя Плисецкая / М. Плисецкая. - М.: «Новости», 1995. - 496 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107504" y="3429000"/>
            <a:ext cx="5976664" cy="33843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latin typeface="Georgia" pitchFamily="18" charset="0"/>
                <a:cs typeface="Arial" pitchFamily="34" charset="0"/>
              </a:rPr>
              <a:t>Всемирно известная балерина Майя Плисецкая описывает в книге свою жизнь, неразрывно связанную с балетом, подробно и со знанием дела пишет о главной сцене России — Большом театре, о том, почему его всемирная слава стала клониться к закату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301859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itchFamily="18" charset="0"/>
                <a:cs typeface="Arial" pitchFamily="34" charset="0"/>
              </a:rPr>
              <a:t>Щ33</a:t>
            </a:r>
            <a:endParaRPr lang="ru-RU" sz="2400" b="1" dirty="0">
              <a:latin typeface="Georgia" pitchFamily="18" charset="0"/>
              <a:cs typeface="Arial" pitchFamily="34" charset="0"/>
            </a:endParaRPr>
          </a:p>
          <a:p>
            <a:r>
              <a:rPr lang="ru-RU" sz="2400" b="1" dirty="0" smtClean="0">
                <a:latin typeface="Georgia" pitchFamily="18" charset="0"/>
                <a:cs typeface="Arial" pitchFamily="34" charset="0"/>
              </a:rPr>
              <a:t>П38</a:t>
            </a:r>
            <a:endParaRPr lang="ru-RU" sz="2400" b="1" dirty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Picture 2" descr="C:\Documents and Settings\sorokina_an\Рабочий стол\скан Алена\CCF18032019_00018.jpg"/>
          <p:cNvPicPr>
            <a:picLocks noChangeAspect="1" noChangeArrowheads="1"/>
          </p:cNvPicPr>
          <p:nvPr/>
        </p:nvPicPr>
        <p:blipFill>
          <a:blip r:embed="rId3" cstate="print"/>
          <a:srcRect l="5501" t="1360" r="13428" b="16757"/>
          <a:stretch>
            <a:fillRect/>
          </a:stretch>
        </p:blipFill>
        <p:spPr bwMode="auto">
          <a:xfrm>
            <a:off x="6145927" y="2420888"/>
            <a:ext cx="2890569" cy="404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444295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197" y="583836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1961 году был утвержден Всемирный день театра, который теперь празднуют каждый год 27 марта</a:t>
            </a:r>
          </a:p>
        </p:txBody>
      </p:sp>
      <p:pic>
        <p:nvPicPr>
          <p:cNvPr id="63492" name="Picture 4" descr="http://www.sgau.ru/files/pages/31019/1490678606general_pages_28_March_2017_i31019_volshebnyi_mir_sce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344816" cy="55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3889953"/>
      </p:ext>
    </p:extLst>
  </p:cSld>
  <p:clrMapOvr>
    <a:masterClrMapping/>
  </p:clrMapOvr>
  <p:transition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585" y="57332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1776 году в </a:t>
            </a:r>
            <a:r>
              <a:rPr lang="ru-RU" sz="2400" b="1" dirty="0">
                <a:latin typeface="Georgia" pitchFamily="18" charset="0"/>
              </a:rPr>
              <a:t>Москве появился Государственный академический Большой театр России</a:t>
            </a:r>
          </a:p>
        </p:txBody>
      </p:sp>
      <p:pic>
        <p:nvPicPr>
          <p:cNvPr id="40962" name="Picture 2" descr="ÐÐ°ÑÑÐ¸Ð½ÐºÐ¸ Ð¿Ð¾ Ð·Ð°Ð¿ÑÐ¾ÑÑ Ð±Ð¾Ð»ÑÑÐ¾Ð¹ ÑÐµÐ°ÑÑ 1776 Ð³Ð¾Ð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1" t="15943" r="8809" b="19175"/>
          <a:stretch/>
        </p:blipFill>
        <p:spPr bwMode="auto">
          <a:xfrm>
            <a:off x="544844" y="404664"/>
            <a:ext cx="8015142" cy="518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121070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2204864"/>
            <a:ext cx="6120680" cy="1162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Комиссаржевский, Ф. Я и театр / Ф. Комиссаржевский. - М.: Искусство, 1999. - 278 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107504" y="3429000"/>
            <a:ext cx="5940152" cy="34290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Книга известного режиссера, педагога и теоретика театра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Arial" pitchFamily="34" charset="0"/>
              </a:rPr>
              <a:t>Ф.Ф. Комиссаржевского, рассказывает о творческих экспериментах режиссера в России и за рубежом в поисках синтетического театра и воспитании универсального актера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760" y="1412776"/>
            <a:ext cx="1133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itchFamily="18" charset="0"/>
                <a:cs typeface="Arial" pitchFamily="34" charset="0"/>
              </a:rPr>
              <a:t>Щ33</a:t>
            </a:r>
          </a:p>
          <a:p>
            <a:r>
              <a:rPr lang="ru-RU" sz="2400" b="1" dirty="0">
                <a:latin typeface="Georgia" pitchFamily="18" charset="0"/>
                <a:cs typeface="Arial" pitchFamily="34" charset="0"/>
              </a:rPr>
              <a:t>К63</a:t>
            </a:r>
          </a:p>
        </p:txBody>
      </p:sp>
      <p:pic>
        <p:nvPicPr>
          <p:cNvPr id="5" name="Picture 2" descr="C:\Documents and Settings\sorokina_an\Рабочий стол\скан Алена\CCF18032019_00016.jpg"/>
          <p:cNvPicPr>
            <a:picLocks noChangeAspect="1" noChangeArrowheads="1"/>
          </p:cNvPicPr>
          <p:nvPr/>
        </p:nvPicPr>
        <p:blipFill>
          <a:blip r:embed="rId2" cstate="print"/>
          <a:srcRect l="4498" r="32337" b="28647"/>
          <a:stretch>
            <a:fillRect/>
          </a:stretch>
        </p:blipFill>
        <p:spPr bwMode="auto">
          <a:xfrm>
            <a:off x="6176160" y="2276872"/>
            <a:ext cx="2788328" cy="436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6414" y="108868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>
                  <a:alpha val="29000"/>
                </a:srgbClr>
              </a:gs>
              <a:gs pos="32001">
                <a:srgbClr val="7D8496">
                  <a:alpha val="18000"/>
                </a:srgbClr>
              </a:gs>
              <a:gs pos="47000">
                <a:srgbClr val="E6E6E6">
                  <a:alpha val="32000"/>
                </a:srgbClr>
              </a:gs>
              <a:gs pos="85001">
                <a:srgbClr val="7D8496">
                  <a:alpha val="21000"/>
                </a:srgbClr>
              </a:gs>
              <a:gs pos="100000">
                <a:srgbClr val="E6E6E6">
                  <a:alpha val="54000"/>
                </a:srgbClr>
              </a:gs>
            </a:gsLst>
            <a:lin ang="162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Эта книга находится в библиотечном фонде</a:t>
            </a:r>
          </a:p>
          <a:p>
            <a:pPr algn="ctr"/>
            <a:r>
              <a:rPr lang="ru-RU" sz="2800" b="1" dirty="0" smtClean="0">
                <a:latin typeface="Akvitania Modern" pitchFamily="18" charset="0"/>
                <a:cs typeface="Aldhabi" pitchFamily="2" charset="-78"/>
              </a:rPr>
              <a:t>Белгородского ГАУ</a:t>
            </a:r>
            <a:endParaRPr lang="ru-RU" sz="2800" b="1" dirty="0">
              <a:latin typeface="Akvitania Modern" pitchFamily="18" charset="0"/>
              <a:cs typeface="Aldhabi" pitchFamily="2" charset="-78"/>
            </a:endParaRPr>
          </a:p>
        </p:txBody>
      </p:sp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371"/>
            <a:ext cx="1296144" cy="13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7" y="51717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</a:t>
            </a:r>
            <a:r>
              <a:rPr lang="ru-RU" sz="2400" b="1" dirty="0">
                <a:latin typeface="Georgia" pitchFamily="18" charset="0"/>
              </a:rPr>
              <a:t>1898 </a:t>
            </a:r>
            <a:r>
              <a:rPr lang="ru-RU" sz="2400" b="1" dirty="0" smtClean="0">
                <a:latin typeface="Georgia" pitchFamily="18" charset="0"/>
              </a:rPr>
              <a:t>году начал </a:t>
            </a:r>
            <a:r>
              <a:rPr lang="ru-RU" sz="2400" b="1" dirty="0">
                <a:latin typeface="Georgia" pitchFamily="18" charset="0"/>
              </a:rPr>
              <a:t>свою деятельность Московский Художественно-Общедоступный  театр. С весны 1901 года он начал называться Московский Художественный Театр (МХТ)</a:t>
            </a:r>
          </a:p>
        </p:txBody>
      </p:sp>
      <p:pic>
        <p:nvPicPr>
          <p:cNvPr id="419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78401"/>
            <a:ext cx="6984777" cy="483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344807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С ХХ века в театрах появляется </a:t>
            </a:r>
            <a:r>
              <a:rPr lang="ru-RU" sz="2400" b="1" dirty="0">
                <a:latin typeface="Georgia" pitchFamily="18" charset="0"/>
              </a:rPr>
              <a:t>освещение посредством электричества, большое разнообразие декораций, движущаяся сцена, зрелищные спецэффекты с водой, дымом, светом и прочим</a:t>
            </a:r>
          </a:p>
        </p:txBody>
      </p:sp>
      <p:pic>
        <p:nvPicPr>
          <p:cNvPr id="430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24162"/>
            <a:ext cx="5976664" cy="48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676801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Театры </a:t>
            </a:r>
            <a:r>
              <a:rPr lang="ru-RU" sz="2400" b="1" dirty="0">
                <a:latin typeface="Georgia" pitchFamily="18" charset="0"/>
              </a:rPr>
              <a:t>делятся на несколько видов — драматический, балетный, оперный, театр пантомимы и театр кукол</a:t>
            </a:r>
          </a:p>
        </p:txBody>
      </p:sp>
      <p:pic>
        <p:nvPicPr>
          <p:cNvPr id="44034" name="Picture 2" descr="ÐÐ°ÑÑÐ¸Ð½ÐºÐ¸ Ð¿Ð¾ Ð·Ð°Ð¿ÑÐ¾ÑÑ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90" y="375746"/>
            <a:ext cx="8740020" cy="4997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248742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68" y="5278966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современном </a:t>
            </a:r>
            <a:r>
              <a:rPr lang="ru-RU" sz="2400" b="1" dirty="0" smtClean="0">
                <a:latin typeface="Georgia" pitchFamily="18" charset="0"/>
              </a:rPr>
              <a:t>театре помимо </a:t>
            </a:r>
            <a:r>
              <a:rPr lang="ru-RU" sz="2400" b="1" dirty="0">
                <a:latin typeface="Georgia" pitchFamily="18" charset="0"/>
              </a:rPr>
              <a:t>режиссера, продюсера и актёров также требуются технические специалисты, дизайнеры и декораторы, костюмеры и гримёры</a:t>
            </a:r>
          </a:p>
        </p:txBody>
      </p:sp>
      <p:pic>
        <p:nvPicPr>
          <p:cNvPr id="450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720" y="295546"/>
            <a:ext cx="6644560" cy="498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93508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653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Georgia" pitchFamily="18" charset="0"/>
              </a:rPr>
              <a:t>Сиднейский оперный театр </a:t>
            </a:r>
          </a:p>
        </p:txBody>
      </p:sp>
      <p:pic>
        <p:nvPicPr>
          <p:cNvPr id="46082" name="Picture 2" descr="ÐÐ°ÑÑÐ¸Ð½ÐºÐ¸ Ð¿Ð¾ Ð·Ð°Ð¿ÑÐ¾ÑÑ ÑÐ¸Ð´Ð½ÐµÐ¹ÑÐºÐ¸Ð¹ Ð¾Ð¿ÐµÑÐ½ÑÐ¹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239" y="188640"/>
            <a:ext cx="875752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101003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72" y="620688"/>
            <a:ext cx="87602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241735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6021288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atin typeface="Georgia" pitchFamily="18" charset="0"/>
              </a:rPr>
              <a:t>Театр Ла Скала</a:t>
            </a:r>
          </a:p>
          <a:p>
            <a:pPr algn="ctr"/>
            <a:r>
              <a:rPr lang="ru-RU" sz="2200" b="1" i="1" dirty="0" smtClean="0">
                <a:latin typeface="Georgia" pitchFamily="18" charset="0"/>
              </a:rPr>
              <a:t>Италия</a:t>
            </a:r>
            <a:endParaRPr lang="ru-RU" sz="2200" b="1" i="1" dirty="0">
              <a:latin typeface="Georgia" pitchFamily="18" charset="0"/>
            </a:endParaRPr>
          </a:p>
        </p:txBody>
      </p:sp>
      <p:pic>
        <p:nvPicPr>
          <p:cNvPr id="48130" name="Picture 2" descr="ÐÐ°ÑÑÐ¸Ð½ÐºÐ¸ Ð¿Ð¾ Ð·Ð°Ð¿ÑÐ¾ÑÑ ÑÐµÐ°ÑÑ Ð»Ð° ÑÐºÐ°Ð»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" y="234280"/>
            <a:ext cx="85725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872428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44" y="1112775"/>
            <a:ext cx="8808913" cy="440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035089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1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В соответствии с Указом Президента Владимира Путина 2019 год в Российской Федерации объявлен Годом театра</a:t>
            </a:r>
          </a:p>
        </p:txBody>
      </p:sp>
      <p:pic>
        <p:nvPicPr>
          <p:cNvPr id="62466" name="Picture 2" descr="http://itd0.mycdn.me/image?id=878559835436&amp;t=20&amp;plc=WEB&amp;tkn=*OhA86E2cVoFxTUMIXyJ6JHf5L7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8792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81968590"/>
      </p:ext>
    </p:extLst>
  </p:cSld>
  <p:clrMapOvr>
    <a:masterClrMapping/>
  </p:clrMapOvr>
  <p:transition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3256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atin typeface="Georgia" pitchFamily="18" charset="0"/>
              </a:rPr>
              <a:t>Государственный академический </a:t>
            </a:r>
          </a:p>
          <a:p>
            <a:pPr algn="ctr"/>
            <a:r>
              <a:rPr lang="ru-RU" sz="2200" b="1" i="1" dirty="0" smtClean="0">
                <a:latin typeface="Georgia" pitchFamily="18" charset="0"/>
              </a:rPr>
              <a:t>Большой театр России</a:t>
            </a:r>
          </a:p>
          <a:p>
            <a:pPr algn="ctr"/>
            <a:r>
              <a:rPr lang="ru-RU" sz="2200" b="1" i="1" dirty="0" smtClean="0">
                <a:latin typeface="Georgia" pitchFamily="18" charset="0"/>
              </a:rPr>
              <a:t>Москва</a:t>
            </a:r>
            <a:endParaRPr lang="ru-RU" sz="2200" b="1" i="1" dirty="0">
              <a:latin typeface="Georgia" pitchFamily="18" charset="0"/>
            </a:endParaRPr>
          </a:p>
        </p:txBody>
      </p:sp>
      <p:pic>
        <p:nvPicPr>
          <p:cNvPr id="50178" name="Picture 2" descr="ÐÐ°ÑÑÐ¸Ð½ÐºÐ¸ Ð¿Ð¾ Ð·Ð°Ð¿ÑÐ¾ÑÑ Ð±Ð¾Ð»ÑÑÐ¾Ð¹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6632"/>
            <a:ext cx="8446049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335805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atin typeface="Georgia" pitchFamily="18" charset="0"/>
              </a:rPr>
              <a:t>Государственный академический Мариинский театр</a:t>
            </a:r>
          </a:p>
          <a:p>
            <a:pPr algn="ctr"/>
            <a:r>
              <a:rPr lang="ru-RU" sz="2200" b="1" i="1" dirty="0" smtClean="0">
                <a:latin typeface="Georgia" pitchFamily="18" charset="0"/>
              </a:rPr>
              <a:t>Санкт-Петербург</a:t>
            </a:r>
            <a:endParaRPr lang="ru-RU" sz="2200" b="1" i="1" dirty="0">
              <a:latin typeface="Georgia" pitchFamily="18" charset="0"/>
            </a:endParaRPr>
          </a:p>
        </p:txBody>
      </p:sp>
      <p:pic>
        <p:nvPicPr>
          <p:cNvPr id="51202" name="Picture 2" descr="ÐÐ°ÑÑÐ¸Ð½ÐºÐ¸ Ð¿Ð¾ Ð·Ð°Ð¿ÑÐ¾ÑÑ Ð¼Ð°ÑÐ¸Ð¸Ð½ÑÐºÐ¸Ð¹ ÑÐµÐ°ÑÑ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06" b="23995"/>
          <a:stretch/>
        </p:blipFill>
        <p:spPr bwMode="auto">
          <a:xfrm>
            <a:off x="187101" y="260648"/>
            <a:ext cx="8769799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789252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3216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Georgia" pitchFamily="18" charset="0"/>
              </a:rPr>
              <a:t>Санкт‑Петербургский государственный академический театр оперы и балета им. М. П. Мусоргского — Михайловский театр</a:t>
            </a:r>
            <a:endParaRPr lang="ru-RU" sz="2200" b="1" i="1" dirty="0" smtClean="0">
              <a:latin typeface="Georgia" pitchFamily="18" charset="0"/>
            </a:endParaRPr>
          </a:p>
        </p:txBody>
      </p:sp>
      <p:pic>
        <p:nvPicPr>
          <p:cNvPr id="52226" name="Picture 2" descr="ÐÐ°ÑÑÐ¸Ð½ÐºÐ¸ Ð¿Ð¾ Ð·Ð°Ð¿ÑÐ¾ÑÑ Ð¼Ð¸ÑÐ°Ð¹Ð»Ð¾Ð²ÑÐºÐ¸Ð¹ ÑÐµÐ°ÑÑ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57"/>
          <a:stretch/>
        </p:blipFill>
        <p:spPr bwMode="auto">
          <a:xfrm>
            <a:off x="123284" y="836712"/>
            <a:ext cx="880509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82435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Georgia" pitchFamily="18" charset="0"/>
              </a:rPr>
              <a:t>Белгородский государственный академический драматический театр имени М.С. </a:t>
            </a:r>
            <a:r>
              <a:rPr lang="ru-RU" sz="2200" b="1" i="1" dirty="0" smtClean="0">
                <a:latin typeface="Georgia" pitchFamily="18" charset="0"/>
              </a:rPr>
              <a:t>Щепкина</a:t>
            </a:r>
          </a:p>
        </p:txBody>
      </p:sp>
      <p:pic>
        <p:nvPicPr>
          <p:cNvPr id="532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69054"/>
            <a:ext cx="6984776" cy="547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256945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ÐÐ°ÑÑÐ¸Ð½ÐºÐ¸ Ð¿Ð¾ Ð·Ð°Ð¿ÑÐ¾ÑÑ ÑÐµÐ°ÑÑ ÑÐµÐ¿ÐºÐ¸Ð½Ð° Ð±ÐµÐ»Ð³Ð¾ÑÐ¾Ð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95" r="12399"/>
          <a:stretch/>
        </p:blipFill>
        <p:spPr bwMode="auto">
          <a:xfrm>
            <a:off x="863588" y="259293"/>
            <a:ext cx="7416824" cy="6339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856222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ÐÐ°ÑÑÐ¸Ð½ÐºÐ¸ Ð¿Ð¾ Ð·Ð°Ð¿ÑÐ¾ÑÑ ÑÐµÐ°Ñ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44" y="440668"/>
            <a:ext cx="8932512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454086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56895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3600" b="1" i="1" dirty="0" smtClean="0">
                <a:latin typeface="Georgia" pitchFamily="18" charset="0"/>
              </a:rPr>
              <a:t>    </a:t>
            </a:r>
            <a:r>
              <a:rPr lang="ru-RU" sz="3800" b="1" i="1" dirty="0" smtClean="0">
                <a:latin typeface="Georgia" pitchFamily="18" charset="0"/>
              </a:rPr>
              <a:t>Все </a:t>
            </a:r>
            <a:r>
              <a:rPr lang="ru-RU" sz="3800" b="1" i="1" dirty="0">
                <a:latin typeface="Georgia" pitchFamily="18" charset="0"/>
              </a:rPr>
              <a:t>то, что чувствует наша душа в виде смутных, неясных ощущений, театр преподносит нам в громких словах и ярких образах, сила которых поражает нас.</a:t>
            </a:r>
          </a:p>
          <a:p>
            <a:pPr algn="r"/>
            <a:r>
              <a:rPr lang="ru-RU" sz="3600" b="1" i="1" dirty="0" smtClean="0">
                <a:latin typeface="Georgia" pitchFamily="18" charset="0"/>
              </a:rPr>
              <a:t>И.Ф. </a:t>
            </a:r>
            <a:r>
              <a:rPr lang="ru-RU" sz="3600" b="1" i="1" dirty="0">
                <a:latin typeface="Georgia" pitchFamily="18" charset="0"/>
              </a:rPr>
              <a:t>Шиллер</a:t>
            </a:r>
          </a:p>
        </p:txBody>
      </p:sp>
    </p:spTree>
    <p:extLst>
      <p:ext uri="{BB962C8B-B14F-4D97-AF65-F5344CB8AC3E}">
        <p14:creationId xmlns:p14="http://schemas.microsoft.com/office/powerpoint/2010/main" xmlns="" val="74086921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2" r="7474"/>
          <a:stretch/>
        </p:blipFill>
        <p:spPr bwMode="auto">
          <a:xfrm>
            <a:off x="124408" y="620688"/>
            <a:ext cx="8895184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313054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33056"/>
            <a:ext cx="9144000" cy="2766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700" b="1" dirty="0">
                <a:latin typeface="Georgia" pitchFamily="18" charset="0"/>
              </a:rPr>
              <a:t>Что планируется сделать в рамках Года театра?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latin typeface="Georgia" pitchFamily="18" charset="0"/>
              </a:rPr>
              <a:t>1. Капитальная реконструкция зданий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latin typeface="Georgia" pitchFamily="18" charset="0"/>
              </a:rPr>
              <a:t>2. Развитие театральной культуры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latin typeface="Georgia" pitchFamily="18" charset="0"/>
              </a:rPr>
              <a:t>3. Развитие детского творчества и </a:t>
            </a:r>
            <a:r>
              <a:rPr lang="ru-RU" sz="2400" b="1" dirty="0" err="1">
                <a:latin typeface="Georgia" pitchFamily="18" charset="0"/>
              </a:rPr>
              <a:t>ТЮЗов</a:t>
            </a:r>
            <a:endParaRPr lang="ru-RU" sz="2400" b="1" dirty="0">
              <a:latin typeface="Georgia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2400" b="1" dirty="0">
                <a:latin typeface="Georgia" pitchFamily="18" charset="0"/>
              </a:rPr>
              <a:t>4. Поддержка русских театров за рубежом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latin typeface="Georgia" pitchFamily="18" charset="0"/>
              </a:rPr>
              <a:t>5. Проведение фестивалей</a:t>
            </a:r>
          </a:p>
        </p:txBody>
      </p:sp>
      <p:sp>
        <p:nvSpPr>
          <p:cNvPr id="60418" name="AutoShape 2" descr="https://znamya31.ru/media/filer_public/4f/51/4f51240b-8308-4562-bc68-9be7c5d0e4fb/teat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0" name="AutoShape 4" descr="https://znamya31.ru/media/filer_public/4f/51/4f51240b-8308-4562-bc68-9be7c5d0e4fb/teat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1" name="Picture 5" descr="C:\Documents and Settings\lisavchova_na\Рабочий стол\tea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814" y="188640"/>
            <a:ext cx="5558373" cy="368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5332941"/>
      </p:ext>
    </p:extLst>
  </p:cSld>
  <p:clrMapOvr>
    <a:masterClrMapping/>
  </p:clrMapOvr>
  <p:transition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6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Слово «театр» переводится с греческого языка как «зрелище» и как «место для зрелищ»</a:t>
            </a:r>
          </a:p>
        </p:txBody>
      </p:sp>
      <p:sp>
        <p:nvSpPr>
          <p:cNvPr id="59394" name="AutoShape 2" descr="https://kudago.com/media/images/event/14/88/148825e573eb3632d447891b7dfe2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5" name="Picture 3" descr="C:\Documents and Settings\lisavchova_na\Рабочий стол\148825e573eb3632d447891b7dfe2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7" y="260648"/>
            <a:ext cx="821404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89098176"/>
      </p:ext>
    </p:extLst>
  </p:cSld>
  <p:clrMapOvr>
    <a:masterClrMapping/>
  </p:clrMapOvr>
  <p:transition advClick="0" advTm="1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1873</Words>
  <Application>Microsoft Office PowerPoint</Application>
  <PresentationFormat>Экран (4:3)</PresentationFormat>
  <Paragraphs>138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komp_yab</cp:lastModifiedBy>
  <cp:revision>97</cp:revision>
  <dcterms:created xsi:type="dcterms:W3CDTF">2019-03-15T08:16:07Z</dcterms:created>
  <dcterms:modified xsi:type="dcterms:W3CDTF">2019-03-20T13:56:09Z</dcterms:modified>
</cp:coreProperties>
</file>